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8767C-6A73-4596-8D7B-8FA00AA8B32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9DAD-F831-448E-989C-A85AAF198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8767C-6A73-4596-8D7B-8FA00AA8B32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9DAD-F831-448E-989C-A85AAF198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8767C-6A73-4596-8D7B-8FA00AA8B32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9DAD-F831-448E-989C-A85AAF198CF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8767C-6A73-4596-8D7B-8FA00AA8B32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9DAD-F831-448E-989C-A85AAF198C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8767C-6A73-4596-8D7B-8FA00AA8B32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9DAD-F831-448E-989C-A85AAF198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8767C-6A73-4596-8D7B-8FA00AA8B32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9DAD-F831-448E-989C-A85AAF198CF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8767C-6A73-4596-8D7B-8FA00AA8B32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9DAD-F831-448E-989C-A85AAF198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8767C-6A73-4596-8D7B-8FA00AA8B32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9DAD-F831-448E-989C-A85AAF198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8767C-6A73-4596-8D7B-8FA00AA8B32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9DAD-F831-448E-989C-A85AAF198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8767C-6A73-4596-8D7B-8FA00AA8B32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9DAD-F831-448E-989C-A85AAF198CF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8767C-6A73-4596-8D7B-8FA00AA8B32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B9DAD-F831-448E-989C-A85AAF198CF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988767C-6A73-4596-8D7B-8FA00AA8B325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6FB9DAD-F831-448E-989C-A85AAF198CF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Краткая презентация Программы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Дополнительный раздел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ориентирован 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на родителей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(законных представителей)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3496816"/>
            <a:ext cx="3096344" cy="1456184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МБДОУ «Д/сад № 15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«Теремок»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C:\Users\Венера\Desktop\Педагоги Теремок 20180329_112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429000"/>
            <a:ext cx="4104456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97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социально-коммуникативное развитие;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познавательное развитие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речевое развитие;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художественно-эстетическое развитие;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физическое развитие.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Основным приоритетным направлением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деятельности образовательного учреждения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является охрана жизни и здоровья детей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дошкольного возраста.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В соответствии с ФГОС ДОУ содержание образовательной деятельности направлено на реализацию задач пяти образовательных областей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1451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Осенины</a:t>
            </a:r>
            <a:r>
              <a:rPr lang="ru-RU" sz="1800" dirty="0">
                <a:solidFill>
                  <a:srgbClr val="002060"/>
                </a:solidFill>
              </a:rPr>
              <a:t>, 8 марта, Новый год, «Здравствуй, лето»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День матери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День Пожилых людей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Музыкально-спортивные развлечения «Защитники 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Отечества»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День </a:t>
            </a:r>
            <a:r>
              <a:rPr lang="ru-RU" sz="1800" dirty="0">
                <a:solidFill>
                  <a:srgbClr val="002060"/>
                </a:solidFill>
              </a:rPr>
              <a:t>международного языка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«Масленица», « </a:t>
            </a:r>
            <a:r>
              <a:rPr lang="ru-RU" sz="1800" dirty="0" err="1">
                <a:solidFill>
                  <a:srgbClr val="002060"/>
                </a:solidFill>
              </a:rPr>
              <a:t>Науруз</a:t>
            </a:r>
            <a:r>
              <a:rPr lang="ru-RU" sz="1800" dirty="0">
                <a:solidFill>
                  <a:srgbClr val="002060"/>
                </a:solidFill>
              </a:rPr>
              <a:t>»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Праздник Г. Тукая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«Этот День Победы»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«До свидания, детский сад»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День защиты детей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«Сабантуй»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День знаний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Перечень традиционных праздников, мероприятий: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10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chemeClr val="tx1"/>
                </a:solidFill>
              </a:rPr>
              <a:t>В основу совместной деятельности семьи и </a:t>
            </a:r>
          </a:p>
          <a:p>
            <a:pPr marL="0" indent="0" algn="ctr">
              <a:buNone/>
            </a:pPr>
            <a:r>
              <a:rPr lang="ru-RU" sz="1800" dirty="0">
                <a:solidFill>
                  <a:schemeClr val="tx1"/>
                </a:solidFill>
              </a:rPr>
              <a:t>дошкольного учреждения заложены следующие </a:t>
            </a:r>
          </a:p>
          <a:p>
            <a:pPr marL="0" indent="0" algn="ctr">
              <a:buNone/>
            </a:pPr>
            <a:r>
              <a:rPr lang="ru-RU" sz="1800" dirty="0">
                <a:solidFill>
                  <a:schemeClr val="tx1"/>
                </a:solidFill>
              </a:rPr>
              <a:t>принципы: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единый подход к процессу воспитания </a:t>
            </a:r>
            <a:r>
              <a:rPr lang="ru-RU" sz="1800" dirty="0" err="1">
                <a:solidFill>
                  <a:srgbClr val="002060"/>
                </a:solidFill>
              </a:rPr>
              <a:t>ребѐнка</a:t>
            </a:r>
            <a:r>
              <a:rPr lang="ru-RU" sz="1800" dirty="0">
                <a:solidFill>
                  <a:srgbClr val="002060"/>
                </a:solidFill>
              </a:rPr>
              <a:t>;</a:t>
            </a:r>
          </a:p>
          <a:p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открытость </a:t>
            </a:r>
            <a:r>
              <a:rPr lang="ru-RU" sz="1800" dirty="0">
                <a:solidFill>
                  <a:srgbClr val="002060"/>
                </a:solidFill>
              </a:rPr>
              <a:t>дошкольного учреждения для родителей;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взаимное доверие во взаимоотношениях педагогов и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       родителей</a:t>
            </a:r>
            <a:r>
              <a:rPr lang="ru-RU" sz="1800" dirty="0">
                <a:solidFill>
                  <a:srgbClr val="002060"/>
                </a:solidFill>
              </a:rPr>
              <a:t>;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уважение и доброжелательность друг к другу;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дифференцированный </a:t>
            </a:r>
            <a:r>
              <a:rPr lang="ru-RU" sz="1800" dirty="0">
                <a:solidFill>
                  <a:srgbClr val="002060"/>
                </a:solidFill>
              </a:rPr>
              <a:t>подход к каждой семье;</a:t>
            </a:r>
          </a:p>
          <a:p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равно </a:t>
            </a:r>
            <a:r>
              <a:rPr lang="ru-RU" sz="1800" dirty="0">
                <a:solidFill>
                  <a:srgbClr val="002060"/>
                </a:solidFill>
              </a:rPr>
              <a:t>ответственность родителей и педагогов.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Взаимодействия с семьями воспитанников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3405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ознакомление родителей с результатами работы ДОУ на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общих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родительских собраниях, анализом участия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родительской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общественности в жизни ДОУ;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ознакомление родителей с содержанием работы ДОУ, </a:t>
            </a:r>
          </a:p>
          <a:p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направленной на физическое, психическое и социальное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развитие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ребенка;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участие в спортивных и культурно-массовых мероприятиях, </a:t>
            </a:r>
          </a:p>
          <a:p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работу родительского комитета ; участие в разработке ООП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ДОУ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информирование родителей о деятельности ДОУ через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официальный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сайт, стенды и папки-передвижки;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обучение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конкретным приемам и методам воспитания и </a:t>
            </a:r>
          </a:p>
          <a:p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развития ребенка в разных видах детской деятельности на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семинарах-практикумах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консультациях и открытых занятиях.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Система взаимодействия с родителями включает: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65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Родительские собрания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Родительский всеобуч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Семинары-практикумы, лекции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Участие в педсоветах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Тренинги общения, игровые тренинги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Беседы и консультации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Информационные стенды в группах, холле ДОУ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Анкетирование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«Родительская почта»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«Семейные посиделки» (с чаепитием)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Участие родителей в утренниках, фольклорных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праздниках</a:t>
            </a:r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Оказание помощи в подготовке и организации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праздников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экскурсий, конкурсов.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Спортивные мероприятия, концерты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Формы работы с семьями воспитанников: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4739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0648"/>
            <a:ext cx="7408333" cy="5865515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Благотворительные ярмарки, акции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Творческие выставки, конкурсы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Участие в проектной деятельности ДОУ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Освещение деятельности ДОУ в печати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Участие в благоустройстве территории и групп ДОУ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Презентация семейного опыта воспитания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День открытых дверей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Мастер-классы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Активное участие в образовательной работе и в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      отдельных </a:t>
            </a:r>
            <a:r>
              <a:rPr lang="ru-RU" sz="2000" dirty="0">
                <a:solidFill>
                  <a:schemeClr val="tx1"/>
                </a:solidFill>
              </a:rPr>
              <a:t>занятиях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Совместное посещение музея, театра,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Возникновение социальных сетей и семейная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      самопомощь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32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260648"/>
            <a:ext cx="8640960" cy="6408712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Основная образовательная программа муниципального бюджетного </a:t>
            </a:r>
          </a:p>
          <a:p>
            <a:r>
              <a:rPr lang="ru-RU" sz="1600" dirty="0">
                <a:solidFill>
                  <a:schemeClr val="tx1"/>
                </a:solidFill>
              </a:rPr>
              <a:t>дошкольного образовательного учреждения </a:t>
            </a:r>
            <a:r>
              <a:rPr lang="ru-RU" sz="1600" dirty="0" smtClean="0">
                <a:solidFill>
                  <a:schemeClr val="tx1"/>
                </a:solidFill>
              </a:rPr>
              <a:t>«Детский сад комбинированного вида № 15 «Теремок» </a:t>
            </a:r>
            <a:r>
              <a:rPr lang="ru-RU" sz="1600" dirty="0" err="1">
                <a:solidFill>
                  <a:schemeClr val="tx1"/>
                </a:solidFill>
              </a:rPr>
              <a:t>г.Альметьевска</a:t>
            </a:r>
            <a:r>
              <a:rPr lang="ru-RU" sz="1600" dirty="0">
                <a:solidFill>
                  <a:schemeClr val="tx1"/>
                </a:solidFill>
              </a:rPr>
              <a:t> РТ разработана в соответствии с:</a:t>
            </a:r>
          </a:p>
          <a:p>
            <a:r>
              <a:rPr lang="ru-RU" sz="1600" dirty="0">
                <a:solidFill>
                  <a:schemeClr val="tx1"/>
                </a:solidFill>
              </a:rPr>
              <a:t>1.Федеральным законом от 29.12.2012 № 273-ФЗ «Об образовании в Российской </a:t>
            </a:r>
          </a:p>
          <a:p>
            <a:r>
              <a:rPr lang="ru-RU" sz="1600" dirty="0">
                <a:solidFill>
                  <a:schemeClr val="tx1"/>
                </a:solidFill>
              </a:rPr>
              <a:t>Федерации»;</a:t>
            </a:r>
          </a:p>
          <a:p>
            <a:r>
              <a:rPr lang="ru-RU" sz="1600" dirty="0">
                <a:solidFill>
                  <a:schemeClr val="tx1"/>
                </a:solidFill>
              </a:rPr>
              <a:t>2.Федеральным государственным образовательным стандартом дошкольного </a:t>
            </a:r>
          </a:p>
          <a:p>
            <a:r>
              <a:rPr lang="ru-RU" sz="1600" dirty="0">
                <a:solidFill>
                  <a:schemeClr val="tx1"/>
                </a:solidFill>
              </a:rPr>
              <a:t>образования от 17 октября 2013 г. N 1155;</a:t>
            </a:r>
          </a:p>
          <a:p>
            <a:r>
              <a:rPr lang="ru-RU" sz="1600" dirty="0">
                <a:solidFill>
                  <a:schemeClr val="tx1"/>
                </a:solidFill>
              </a:rPr>
              <a:t>3.«Порядком организации и осуществления образовательной деятельности по </a:t>
            </a:r>
          </a:p>
          <a:p>
            <a:r>
              <a:rPr lang="ru-RU" sz="1600" dirty="0">
                <a:solidFill>
                  <a:schemeClr val="tx1"/>
                </a:solidFill>
              </a:rPr>
              <a:t>основным общеобразовательным программам – образовательным программам </a:t>
            </a:r>
          </a:p>
          <a:p>
            <a:r>
              <a:rPr lang="ru-RU" sz="1600" dirty="0">
                <a:solidFill>
                  <a:schemeClr val="tx1"/>
                </a:solidFill>
              </a:rPr>
              <a:t>дошкольного образования» (приказ Министерства образования и науки РФ от 30 </a:t>
            </a:r>
          </a:p>
          <a:p>
            <a:r>
              <a:rPr lang="ru-RU" sz="1600" dirty="0">
                <a:solidFill>
                  <a:schemeClr val="tx1"/>
                </a:solidFill>
              </a:rPr>
              <a:t>августа 2013 года №1014 г. Москва); </a:t>
            </a:r>
          </a:p>
          <a:p>
            <a:r>
              <a:rPr lang="ru-RU" sz="1600" dirty="0">
                <a:solidFill>
                  <a:schemeClr val="tx1"/>
                </a:solidFill>
              </a:rPr>
              <a:t>4.Санитарно-эпидемиологическими требованиями к устройству, содержанию и </a:t>
            </a:r>
          </a:p>
          <a:p>
            <a:r>
              <a:rPr lang="ru-RU" sz="1600" dirty="0">
                <a:solidFill>
                  <a:schemeClr val="tx1"/>
                </a:solidFill>
              </a:rPr>
              <a:t>организации режима работы дошкольных образовательных организаций»(от 15 мая </a:t>
            </a:r>
          </a:p>
          <a:p>
            <a:r>
              <a:rPr lang="ru-RU" sz="1600" dirty="0">
                <a:solidFill>
                  <a:schemeClr val="tx1"/>
                </a:solidFill>
              </a:rPr>
              <a:t>2013 года № 26, 2.4.3049-13)</a:t>
            </a:r>
          </a:p>
          <a:p>
            <a:r>
              <a:rPr lang="ru-RU" sz="1600" dirty="0">
                <a:solidFill>
                  <a:schemeClr val="tx1"/>
                </a:solidFill>
              </a:rPr>
              <a:t>5.Законом РТ «Об </a:t>
            </a:r>
            <a:r>
              <a:rPr lang="ru-RU" sz="1600" dirty="0" smtClean="0">
                <a:solidFill>
                  <a:schemeClr val="tx1"/>
                </a:solidFill>
              </a:rPr>
              <a:t>образовании »</a:t>
            </a:r>
            <a:r>
              <a:rPr lang="ru-RU" sz="1600" dirty="0">
                <a:solidFill>
                  <a:schemeClr val="tx1"/>
                </a:solidFill>
              </a:rPr>
              <a:t>от 22 июля 2013 года № 68-ЗРТ</a:t>
            </a:r>
          </a:p>
          <a:p>
            <a:r>
              <a:rPr lang="ru-RU" sz="1600" dirty="0">
                <a:solidFill>
                  <a:schemeClr val="tx1"/>
                </a:solidFill>
              </a:rPr>
              <a:t>6.Законом РТ от 08.07.1992 № 1560-XII «О государственных языках Республики </a:t>
            </a:r>
          </a:p>
          <a:p>
            <a:r>
              <a:rPr lang="ru-RU" sz="1600" dirty="0">
                <a:solidFill>
                  <a:schemeClr val="tx1"/>
                </a:solidFill>
              </a:rPr>
              <a:t>Татарстан и других языках в Республике Татарстан»</a:t>
            </a:r>
          </a:p>
          <a:p>
            <a:r>
              <a:rPr lang="ru-RU" sz="1600" dirty="0">
                <a:solidFill>
                  <a:schemeClr val="tx1"/>
                </a:solidFill>
              </a:rPr>
              <a:t>7.Общеобразовательной программы дошкольного образования «От рождения до </a:t>
            </a:r>
          </a:p>
          <a:p>
            <a:r>
              <a:rPr lang="ru-RU" sz="1600" dirty="0">
                <a:solidFill>
                  <a:schemeClr val="tx1"/>
                </a:solidFill>
              </a:rPr>
              <a:t>школы» Под ред. Н.Е. </a:t>
            </a:r>
            <a:r>
              <a:rPr lang="ru-RU" sz="1600" dirty="0" err="1">
                <a:solidFill>
                  <a:schemeClr val="tx1"/>
                </a:solidFill>
              </a:rPr>
              <a:t>Вераксы</a:t>
            </a:r>
            <a:r>
              <a:rPr lang="ru-RU" sz="1600" dirty="0">
                <a:solidFill>
                  <a:schemeClr val="tx1"/>
                </a:solidFill>
              </a:rPr>
              <a:t>, Т. С. Комаровой, М. А. Васильевой. - М.: </a:t>
            </a:r>
          </a:p>
          <a:p>
            <a:r>
              <a:rPr lang="ru-RU" sz="1600" dirty="0">
                <a:solidFill>
                  <a:schemeClr val="tx1"/>
                </a:solidFill>
              </a:rPr>
              <a:t>МОЗАИКА-СИНТЕЗ, 2014г</a:t>
            </a:r>
          </a:p>
          <a:p>
            <a:r>
              <a:rPr lang="ru-RU" sz="1600" dirty="0">
                <a:solidFill>
                  <a:schemeClr val="tx1"/>
                </a:solidFill>
              </a:rPr>
              <a:t>8.Региональной образовательной программы дошкольного образования «</a:t>
            </a:r>
            <a:r>
              <a:rPr lang="ru-RU" sz="1600" dirty="0" err="1">
                <a:solidFill>
                  <a:schemeClr val="tx1"/>
                </a:solidFill>
              </a:rPr>
              <a:t>Соенеч</a:t>
            </a:r>
            <a:r>
              <a:rPr lang="ru-RU" sz="1600" dirty="0">
                <a:solidFill>
                  <a:schemeClr val="tx1"/>
                </a:solidFill>
              </a:rPr>
              <a:t>-радость  познания»/ Р.К. </a:t>
            </a:r>
            <a:r>
              <a:rPr lang="ru-RU" sz="1600" dirty="0" err="1">
                <a:solidFill>
                  <a:schemeClr val="tx1"/>
                </a:solidFill>
              </a:rPr>
              <a:t>Шаеховой</a:t>
            </a:r>
            <a:r>
              <a:rPr lang="ru-RU" sz="1600" dirty="0">
                <a:solidFill>
                  <a:schemeClr val="tx1"/>
                </a:solidFill>
              </a:rPr>
              <a:t>.-Казань: Магариф-Вакыт,2016г. </a:t>
            </a:r>
          </a:p>
        </p:txBody>
      </p:sp>
    </p:spTree>
    <p:extLst>
      <p:ext uri="{BB962C8B-B14F-4D97-AF65-F5344CB8AC3E}">
        <p14:creationId xmlns:p14="http://schemas.microsoft.com/office/powerpoint/2010/main" val="16591537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628800"/>
            <a:ext cx="7920880" cy="4896544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bg2">
                    <a:lumMod val="10000"/>
                  </a:schemeClr>
                </a:solidFill>
              </a:rPr>
              <a:t>Обязательная часть Программы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Определяемых ФГОС ДО:</a:t>
            </a: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1)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охрана и укрепление физического и психического здоровья детей, в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том числе их эмоционального благополучия;</a:t>
            </a: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2) обеспечение равных возможностей для полноценного развития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каждого ребенка в период дошкольного детства независимо от места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жительства, пола, нации, языка, социального статуса,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психофизиологических и других особенностей (в том числе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ограниченных возможностей здоровья);</a:t>
            </a: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3) обеспечение преемственности целей, задач и содержания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образования, реализуемых в рамках образовательных программ ДО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и НОО;</a:t>
            </a: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4) создание благоприятных условий развития детей в соответствии с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их возрастными и индивидуальными особенностями и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склонностями, развитие способностей и творческого потенциала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каждого ребенка как субъекта отношений с самим собой, другими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детьми, взрослыми и миром;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Программа направлена на решение следующих задач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35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332656"/>
            <a:ext cx="8424936" cy="5793507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5) объединение обучения и воспитания в целостный образовательный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процесс на основе духовно-нравственных и социокультурных ценностей и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принятых в обществе правил и норм поведения в интересах человека,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семьи, общества;</a:t>
            </a:r>
          </a:p>
          <a:p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6) формирование общей культуры личности детей, в том числе ценностей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здорового образа жизни, развитие их социальных, нравственных,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эстетических, интеллектуальных, физических качеств, инициативности,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самостоятельности и ответственности ребенка, формирование предпосылок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учебной деятельности;</a:t>
            </a:r>
          </a:p>
          <a:p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7) обеспечение вариативности и разнообразия содержания Программы и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организационных форм дошкольного образования;</a:t>
            </a:r>
          </a:p>
          <a:p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8) формирование социокультурной среды, соответствующей возрастным,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индивидуальным, психологическим и физиологическим особенностям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детей;</a:t>
            </a:r>
          </a:p>
          <a:p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9) обеспечение психолого-педагогической поддержки семьи и повышения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компетентности родителей (законных представителей) в вопросах развития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и образования, охраны и укрепления здоровья детей. </a:t>
            </a:r>
          </a:p>
          <a:p>
            <a:pPr marL="0" indent="0">
              <a:buNone/>
            </a:pPr>
            <a:endParaRPr lang="ru-RU" sz="16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0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1556792"/>
            <a:ext cx="8496944" cy="4569371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002060"/>
                </a:solidFill>
              </a:rPr>
              <a:t>Обучение детей двум государственным языкам в рамках реализации закона РТ «О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государственных языках республики Татарстан и других языках в Республике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Татарстан» на основе УМК.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2) Приобщение к истокам национальной культуры народов, населяющих Республику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Татарстан. Предоставление каждому ребенку возможность обучения и воспитания на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родном языке, формирование у детей основ нравственности, патриотизма на лучших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образцах национальной культуры, народных традициях и обычаях родного края.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3) Создание благоприятных условий для воспитания толерантной личности – привития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любви и уважения к людям другой национальности, к их культурным ценностям. 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4) Ознакомление с природой родного края, формирование экологической культуры.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5) Ознакомление детей с особенностями жизни и быта народов, населяющих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Республику Татарстан, праздниками, событиями общественной жизни республики,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символиками РТ и РФ, памятниками архитектуры, декоративно-прикладным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искусством народов Поволжья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25272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Вариативная часть программы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u="sng" dirty="0" smtClean="0">
                <a:solidFill>
                  <a:srgbClr val="C00000"/>
                </a:solidFill>
              </a:rPr>
              <a:t>С учетом региональной составляющей-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71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196752"/>
            <a:ext cx="7408333" cy="4929411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</a:rPr>
              <a:t> 1) охрана жизни и укрепление физического и психического здоровья детей; </a:t>
            </a:r>
          </a:p>
          <a:p>
            <a:r>
              <a:rPr lang="ru-RU" sz="1800" dirty="0">
                <a:solidFill>
                  <a:srgbClr val="002060"/>
                </a:solidFill>
              </a:rPr>
              <a:t>2) обеспечение познавательно-речевого, социально-личностного, художественно- эстетического и физического развития детей; </a:t>
            </a:r>
          </a:p>
          <a:p>
            <a:r>
              <a:rPr lang="ru-RU" sz="1800" dirty="0">
                <a:solidFill>
                  <a:srgbClr val="002060"/>
                </a:solidFill>
              </a:rPr>
              <a:t>3) воспитание с учетом возрастных категорий детей гражданственности, уважения к правам и свободам человека, любви к окружающей природе, Родине, семье; </a:t>
            </a:r>
          </a:p>
          <a:p>
            <a:r>
              <a:rPr lang="ru-RU" sz="1800" dirty="0">
                <a:solidFill>
                  <a:srgbClr val="002060"/>
                </a:solidFill>
              </a:rPr>
              <a:t>4) взаимодействие с семьями детей для обеспечения полноценного развития детей; </a:t>
            </a:r>
          </a:p>
          <a:p>
            <a:r>
              <a:rPr lang="ru-RU" sz="1800" dirty="0">
                <a:solidFill>
                  <a:srgbClr val="002060"/>
                </a:solidFill>
              </a:rPr>
              <a:t>5) оказание консультативной и методической помощи родителям (законным представителям) по вопросам воспитания, обучения и развития </a:t>
            </a:r>
            <a:r>
              <a:rPr lang="ru-RU" sz="1800" dirty="0" smtClean="0">
                <a:solidFill>
                  <a:srgbClr val="002060"/>
                </a:solidFill>
              </a:rPr>
              <a:t>детей </a:t>
            </a:r>
            <a:r>
              <a:rPr lang="ru-RU" sz="1800" dirty="0">
                <a:solidFill>
                  <a:srgbClr val="002060"/>
                </a:solidFill>
              </a:rPr>
              <a:t>. </a:t>
            </a:r>
          </a:p>
          <a:p>
            <a:r>
              <a:rPr lang="ru-RU" sz="1800" dirty="0">
                <a:solidFill>
                  <a:srgbClr val="002060"/>
                </a:solidFill>
              </a:rPr>
              <a:t>6) Ознакомление с природой родного края, формирование основ экологической культуры у детей 2-7 лет в условиях детского сада, развитие в детях гуманного отношения к живым существам .</a:t>
            </a:r>
          </a:p>
          <a:p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u="sng" dirty="0" smtClean="0">
                <a:solidFill>
                  <a:srgbClr val="C00000"/>
                </a:solidFill>
              </a:rPr>
              <a:t>С учетом приоритетного направления ДОУ-</a:t>
            </a:r>
            <a:endParaRPr lang="ru-RU" sz="3200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661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В детском саду функционирует 7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групп - из </a:t>
            </a:r>
          </a:p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н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их  1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–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группа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комбинированной направленности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 для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детей с ФФНР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и ОНР (логопедическая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6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групп -  общеразвивающей направленности, 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сформированы по одновозрастному принципу.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Программа направлена на работу с детьми дошкольного возраста с 1-7 лет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33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412776"/>
            <a:ext cx="7408333" cy="5112568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</a:rPr>
              <a:t>Все педагоги имеют профильное образование. В ДОУ работают: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старший воспитатель, воспитатели групп, </a:t>
            </a:r>
            <a:r>
              <a:rPr lang="ru-RU" sz="1800" dirty="0" smtClean="0">
                <a:solidFill>
                  <a:srgbClr val="002060"/>
                </a:solidFill>
              </a:rPr>
              <a:t> музыкальный</a:t>
            </a:r>
            <a:endParaRPr lang="ru-RU" sz="1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руководитель,  воспитатель </a:t>
            </a:r>
            <a:r>
              <a:rPr lang="ru-RU" sz="1800" dirty="0">
                <a:solidFill>
                  <a:srgbClr val="002060"/>
                </a:solidFill>
              </a:rPr>
              <a:t>по обучению детей татарскому языку,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инструктор по физической культуре, у</a:t>
            </a:r>
            <a:r>
              <a:rPr lang="ru-RU" sz="1800" dirty="0" smtClean="0">
                <a:solidFill>
                  <a:srgbClr val="002060"/>
                </a:solidFill>
              </a:rPr>
              <a:t>читель-логопед. </a:t>
            </a:r>
            <a:r>
              <a:rPr lang="ru-RU" sz="1800" dirty="0">
                <a:solidFill>
                  <a:srgbClr val="002060"/>
                </a:solidFill>
              </a:rPr>
              <a:t>Согласно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требованиям ФГОС </a:t>
            </a:r>
            <a:r>
              <a:rPr lang="ru-RU" sz="1800" dirty="0" smtClean="0">
                <a:solidFill>
                  <a:srgbClr val="002060"/>
                </a:solidFill>
              </a:rPr>
              <a:t> ДО </a:t>
            </a:r>
            <a:r>
              <a:rPr lang="ru-RU" sz="1800" dirty="0">
                <a:solidFill>
                  <a:srgbClr val="002060"/>
                </a:solidFill>
              </a:rPr>
              <a:t>педагогические работники ДОУ обладают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ИКТ- компетентностью. Согласно составленному графику все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педагоги проходят курсы повышения квалификации 1 раз в 3 года,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аттестацию на соответствие или квалификационную категорию. Для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эффективной реализации задач Программы по изучению татарского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языка русскоязычные педагоги проходят соответствующие курсы.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25272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ДОУ укомплектовано кадрами на 100 % согласно штатному расписанию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564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Autofit/>
          </a:bodyPr>
          <a:lstStyle/>
          <a:p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Основная образовательная программа дошкольного образования МБДОУ, разработана </a:t>
            </a:r>
          </a:p>
          <a:p>
            <a:pPr marL="0" indent="0">
              <a:buNone/>
            </a:pP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на основе «Примерной основной образовательной программы дошкольного </a:t>
            </a:r>
          </a:p>
          <a:p>
            <a:pPr marL="0" indent="0">
              <a:buNone/>
            </a:pP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образования «От рождения до школы» под редакцией Н.Е.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Вераксы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, Т.С. Комаровой, </a:t>
            </a:r>
          </a:p>
          <a:p>
            <a:pPr marL="0" indent="0">
              <a:buNone/>
            </a:pP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М.А. Васильевой., М,. «Мозаика-Синтез», 2014 г., с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учѐтом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 :</a:t>
            </a:r>
          </a:p>
          <a:p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Р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егиональной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программы дошкольного образования «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Төбәкнең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мәктәпкәчә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беләм</a:t>
            </a:r>
            <a:endParaRPr lang="ru-RU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биру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программасы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”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Шаеховой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 Р. К.,</a:t>
            </a:r>
          </a:p>
          <a:p>
            <a:pPr marL="0" indent="0">
              <a:buNone/>
            </a:pP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        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У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чебно-методического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комплекта по изучению государственных языков РТ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Зариповой</a:t>
            </a:r>
            <a:endParaRPr lang="ru-RU" sz="12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З.М.,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Гаффаровой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  С. М.,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Хазратовой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  Ф.В.,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Шаеховой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 Р.К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П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арциальных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программ, обеспечивающих реализацию приоритетного направления</a:t>
            </a:r>
          </a:p>
          <a:p>
            <a:pPr marL="0" indent="0">
              <a:buNone/>
            </a:pP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деятельности ДОУ:</a:t>
            </a:r>
          </a:p>
          <a:p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«Программа развития речи дошкольников в детском саду» (автор О.С. Ушакова) </a:t>
            </a:r>
          </a:p>
          <a:p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  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Программы развития речи в детском саду (автор В.В.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Гербова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  <a:p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 Программы «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Юный эколог» (автор С.Н. Николаева) </a:t>
            </a:r>
          </a:p>
          <a:p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Программы «Музыкальные шедевры» (автор О.П.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Радынова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  <a:p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Охрана и укрепление здоровья воспитанников программа «Физическая культура </a:t>
            </a:r>
          </a:p>
          <a:p>
            <a:pPr marL="0" indent="0">
              <a:buNone/>
            </a:pP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дошкольников» (автор Л.Д. Глазырина) </a:t>
            </a:r>
          </a:p>
          <a:p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Программы «Воспитание здорового ребенка» (М.Д. </a:t>
            </a: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Маханева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) </a:t>
            </a:r>
          </a:p>
          <a:p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Программы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«Основы безопасности детей дошкольного возраста» (авторы Р.Б. </a:t>
            </a:r>
          </a:p>
          <a:p>
            <a:pPr marL="0" indent="0">
              <a:buNone/>
            </a:pPr>
            <a:r>
              <a:rPr lang="ru-RU" sz="1200" dirty="0" err="1">
                <a:solidFill>
                  <a:schemeClr val="bg2">
                    <a:lumMod val="10000"/>
                  </a:schemeClr>
                </a:solidFill>
              </a:rPr>
              <a:t>Стеркина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, О.Л. Князева, Н.Н. Авдеева). </a:t>
            </a:r>
          </a:p>
          <a:p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«Программа логопедической работы по преодолению фонетико-фонематического </a:t>
            </a:r>
          </a:p>
          <a:p>
            <a:pPr marL="0" indent="0">
              <a:buNone/>
            </a:pPr>
            <a:r>
              <a:rPr lang="ru-RU" sz="1200" dirty="0">
                <a:solidFill>
                  <a:schemeClr val="bg2">
                    <a:lumMod val="10000"/>
                  </a:schemeClr>
                </a:solidFill>
              </a:rPr>
              <a:t>недоразвития у детей» под редакцией Т.Б. Филичевой, Г.В. Чиркиной.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Сведения об основных и дополнительных авторских образовательных программ дошкольного образования, реализуемых в ДОУ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90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87</TotalTime>
  <Words>1557</Words>
  <Application>Microsoft Office PowerPoint</Application>
  <PresentationFormat>Экран (4:3)</PresentationFormat>
  <Paragraphs>198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Краткая презентация Программы Дополнительный раздел  ориентирован  на родителей (законных представителей)</vt:lpstr>
      <vt:lpstr>Презентация PowerPoint</vt:lpstr>
      <vt:lpstr>Программа направлена на решение следующих задач</vt:lpstr>
      <vt:lpstr>Презентация PowerPoint</vt:lpstr>
      <vt:lpstr>Вариативная часть программы С учетом региональной составляющей-</vt:lpstr>
      <vt:lpstr>С учетом приоритетного направления ДОУ-</vt:lpstr>
      <vt:lpstr>Программа направлена на работу с детьми дошкольного возраста с 1-7 лет</vt:lpstr>
      <vt:lpstr>ДОУ укомплектовано кадрами на 100 % согласно штатному расписанию</vt:lpstr>
      <vt:lpstr>Сведения об основных и дополнительных авторских образовательных программ дошкольного образования, реализуемых в ДОУ</vt:lpstr>
      <vt:lpstr>В соответствии с ФГОС ДОУ содержание образовательной деятельности направлено на реализацию задач пяти образовательных областей</vt:lpstr>
      <vt:lpstr>Перечень традиционных праздников, мероприятий:</vt:lpstr>
      <vt:lpstr>Взаимодействия с семьями воспитанников</vt:lpstr>
      <vt:lpstr>Система взаимодействия с родителями включает:</vt:lpstr>
      <vt:lpstr>Формы работы с семьями воспитанников: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Программы Дополнительный раздел  ориентирован  на родителей (законных представителей)</dc:title>
  <dc:creator>Венера</dc:creator>
  <cp:lastModifiedBy>Венера</cp:lastModifiedBy>
  <cp:revision>8</cp:revision>
  <dcterms:created xsi:type="dcterms:W3CDTF">2018-03-29T07:18:21Z</dcterms:created>
  <dcterms:modified xsi:type="dcterms:W3CDTF">2018-03-30T07:17:36Z</dcterms:modified>
</cp:coreProperties>
</file>